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9" r:id="rId13"/>
    <p:sldId id="267" r:id="rId14"/>
    <p:sldId id="270" r:id="rId15"/>
    <p:sldId id="271" r:id="rId16"/>
    <p:sldId id="275" r:id="rId17"/>
    <p:sldId id="272" r:id="rId18"/>
    <p:sldId id="257" r:id="rId19"/>
    <p:sldId id="273" r:id="rId20"/>
    <p:sldId id="258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4660"/>
  </p:normalViewPr>
  <p:slideViewPr>
    <p:cSldViewPr snapToGrid="0">
      <p:cViewPr>
        <p:scale>
          <a:sx n="66" d="100"/>
          <a:sy n="66" d="100"/>
        </p:scale>
        <p:origin x="5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284A420-F50C-4C2C-B88E-E6F4EF504B6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93A6D2E-5228-4998-9E24-EFCCA024675E}"/>
              </a:ext>
            </a:extLst>
          </p:cNvPr>
          <p:cNvSpPr/>
          <p:nvPr/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878C-9930-44AF-AE18-FCA0DAE10D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802" y="852055"/>
            <a:ext cx="10380572" cy="2581463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2D608-1F8D-47BB-B595-43B7BEACA9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1802" y="3754582"/>
            <a:ext cx="10380572" cy="224443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3C1DA-DAC9-422B-9450-54A7E03B3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1EE12-F28E-4B03-A404-A8FCAE0F6316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9A2B9-3E23-4C08-A5CE-6988612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2E61E-26F7-4369-8F2F-6D3CDF64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DB48DB-8E25-4F2F-8C02-5B793937255F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32BA7E3-7313-49C8-A245-A85BDEB13EB3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902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F69F7-12D5-40F0-88F0-33D60AEB0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BB511-E79D-41D8-AF91-14A5C803F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05DFA-4DAF-4B30-8032-503081AEA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B8189-0D9C-48A6-9FA3-862227B094CE}" type="datetime1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4FBF5-16C0-46A0-916A-4910C1B6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26EA6-7E48-454C-887A-0EF3356F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7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312BAB-A07B-4FEA-8EB5-A7BD8B24C6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245A432-7E52-48B5-A8BB-13EED592E35A}"/>
              </a:ext>
            </a:extLst>
          </p:cNvPr>
          <p:cNvSpPr/>
          <p:nvPr/>
        </p:nvSpPr>
        <p:spPr>
          <a:xfrm>
            <a:off x="7813964" y="0"/>
            <a:ext cx="4378036" cy="6858000"/>
          </a:xfrm>
          <a:prstGeom prst="rect">
            <a:avLst/>
          </a:prstGeom>
          <a:ln>
            <a:noFill/>
          </a:ln>
          <a:effectLst>
            <a:outerShdw blurRad="254000" dist="152400" dir="1068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6288B6-16BD-4DEE-9187-C78963ED1D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259F7B-ED77-4251-A424-93712C6F57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139544" y="872836"/>
            <a:ext cx="2521527" cy="5119256"/>
          </a:xfrm>
        </p:spPr>
        <p:txBody>
          <a:bodyPr vert="eaVert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95692-9BD0-4EB9-B344-9A6945DB0B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56746" y="872836"/>
            <a:ext cx="6634169" cy="51192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28527-7CED-4CF3-A260-649685D2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26ADDCAE-6443-42C3-9C19-F95985500186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7F65-E517-4B50-B559-FD7D59F3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581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D40B7-46EE-49D9-BE89-7E101F80A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05031BF-2EA5-4128-B6AF-2D0F5A10109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361537" y="12077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351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62CCA-8D32-44C3-809A-54D0245B8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689041-349C-49F8-B155-6F5862873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35E088-72B1-425B-B53B-81B13482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799E-EB8E-4038-8063-81BB57C732D4}" type="datetime1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80451-8BF9-48B2-8E6A-9E15C8335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8196E-3A76-4417-BFD8-4400D16E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CFB183B-99B9-4420-AB2D-07056851052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6DF62B9-1876-4EEB-929D-B46F98265E34}"/>
              </a:ext>
            </a:extLst>
          </p:cNvPr>
          <p:cNvSpPr/>
          <p:nvPr/>
        </p:nvSpPr>
        <p:spPr>
          <a:xfrm>
            <a:off x="0" y="-2"/>
            <a:ext cx="12192000" cy="3862064"/>
          </a:xfrm>
          <a:prstGeom prst="rect">
            <a:avLst/>
          </a:prstGeom>
          <a:ln>
            <a:noFill/>
          </a:ln>
          <a:effectLst>
            <a:outerShdw blurRad="203200" dist="127000" dir="5460000" sx="96000" sy="96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F0E4DD-839A-4BD2-B5FA-FF319E87D037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692C2FB-E558-4132-AAF5-EFCED014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57694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20424-DA4E-467F-AC0A-D44192A54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4202832"/>
            <a:ext cx="10395116" cy="17892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9F9C-ADA9-4225-9D74-193A8894E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217A73C3-B243-44D3-809D-EF8FDFBD85D4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057DEC-B96B-4D69-8B62-5156FDA6D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F4AC1-9934-43DC-B9AC-322612A74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DA60A-39CD-41D4-8AE5-0FB7FD78559C}"/>
              </a:ext>
            </a:extLst>
          </p:cNvPr>
          <p:cNvCxnSpPr>
            <a:cxnSpLocks/>
          </p:cNvCxnSpPr>
          <p:nvPr/>
        </p:nvCxnSpPr>
        <p:spPr>
          <a:xfrm>
            <a:off x="11668155" y="852056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900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CAF84-4A19-4D9A-9B82-46BCBED4F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373DD-26AC-4E69-A17C-538D9C7C68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800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30C23-A75F-45DF-BCCF-760C533AC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7092" y="2833255"/>
            <a:ext cx="5045281" cy="3165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2C3974-73EC-4F1B-9E92-0E279ABEE5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C9B6D3E3-28E2-4380-A113-67698215C5F8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0B3F2-3F28-42A3-9701-A6F01F1B1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A2FC-50E7-4972-9F28-E3AC4EF93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43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65F85-77E6-4F6D-9FFA-5D76201B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72836"/>
            <a:ext cx="10380572" cy="14270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C0DAE-58D1-45D9-9FC4-B0864E332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801" y="2713326"/>
            <a:ext cx="502342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E63D7-9812-4EA1-A0A2-14D974311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1801" y="3706091"/>
            <a:ext cx="5023424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C5055B-04A0-47D3-90ED-135025F857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211" y="2713326"/>
            <a:ext cx="5048163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u="none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6E6E-8F64-49E6-B57C-86CF92D168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211" y="3706091"/>
            <a:ext cx="5048163" cy="2334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FBEAD-2827-40DA-8338-2D691325F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481" y="6236208"/>
            <a:ext cx="3037459" cy="365125"/>
          </a:xfrm>
        </p:spPr>
        <p:txBody>
          <a:bodyPr/>
          <a:lstStyle/>
          <a:p>
            <a:fld id="{A9EFCB61-04AD-47C9-BF79-2BD8B9CEC07A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4B88D-9C6E-4A88-985C-3ED5057A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2481" y="237744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0B6A32-2D15-425F-B6A9-146AFB5C1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9782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8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81B7C-9BD5-4CF8-BAEB-A6CB78DA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85F1D3-3353-4FC6-8854-51B0BFFD6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E0C-D585-492F-8146-7493F4086301}" type="datetime1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226CE6-6BEB-46DB-BD4B-9B8AE89A1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81BCCC-8B3F-40B3-91D5-52E53B2AA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8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2C0FBB6-4CCA-4358-9DD5-CDF2173E63C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02559A-671A-4FDE-82C3-1CF8CFCF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48390-48B5-49AB-B019-A7C8FB8C31F6}" type="datetime1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A14275-250D-437E-BAF1-5BB3CDE6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93BDE-2A52-4AA7-B222-0F25570EB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6B771E-DDF7-430C-9462-BA1D3742C84E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597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F9A0B00-F6ED-4C3A-97DC-C2AF9D62EE8B}"/>
              </a:ext>
            </a:extLst>
          </p:cNvPr>
          <p:cNvSpPr/>
          <p:nvPr/>
        </p:nvSpPr>
        <p:spPr>
          <a:xfrm>
            <a:off x="79067" y="0"/>
            <a:ext cx="4998624" cy="6858000"/>
          </a:xfrm>
          <a:prstGeom prst="rect">
            <a:avLst/>
          </a:prstGeom>
          <a:ln>
            <a:noFill/>
          </a:ln>
          <a:effectLst>
            <a:outerShdw blurRad="228600" dist="1143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3B025FD9-B9EF-4F5C-B67D-3485253B7A6A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7F545CD-A200-4C66-BF9A-9B839D0CE648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10916-EEE9-418C-B24A-EC09A6D22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281050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3A0F4-FD98-409E-B41A-5F4352C6A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520593" cy="5140036"/>
          </a:xfr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FABF6F-6E7C-4B3F-B205-09361DA58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3442854"/>
            <a:ext cx="4560525" cy="257694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25198D-8500-4277-AA5D-3C3D8FDD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962E767E-8A14-4E70-91B9-2101CBC4D7BD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219F-027A-4632-9FB0-BD098D56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3792532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0C82B-C7DC-434D-8768-DE9D11767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A8CCC603-9605-46C8-9034-8DAE6AC40DD9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BBF1D9-8F8F-45A3-BDB4-952D0FB20A4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5807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BEB8797-B080-41A6-B14E-8DC7F0F27E4E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C6C7272-A552-46B3-992F-F5ADD5AA2443}"/>
              </a:ext>
            </a:extLst>
          </p:cNvPr>
          <p:cNvSpPr/>
          <p:nvPr/>
        </p:nvSpPr>
        <p:spPr>
          <a:xfrm>
            <a:off x="-1" y="0"/>
            <a:ext cx="608767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8600" dist="152400" dir="21540000" sx="96000" sy="96000" algn="t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5F6AD1-1E6C-46AF-8431-6627180F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1"/>
            <a:ext cx="4556749" cy="2281052"/>
          </a:xfrm>
        </p:spPr>
        <p:txBody>
          <a:bodyPr anchor="b"/>
          <a:lstStyle>
            <a:lvl1pPr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8A91F9-760E-4CF4-8A03-FA1482C35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9826" y="865909"/>
            <a:ext cx="4582548" cy="51261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9A9D5-BA6E-4C4A-88A0-5BB86958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3429000"/>
            <a:ext cx="4556749" cy="2590800"/>
          </a:xfrm>
        </p:spPr>
        <p:txBody>
          <a:bodyPr/>
          <a:lstStyle>
            <a:lvl1pPr marL="0" indent="0">
              <a:buNone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6899E-70A1-4EFB-87EC-6C4F3BC0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9184" y="6236208"/>
            <a:ext cx="3037459" cy="365125"/>
          </a:xfrm>
        </p:spPr>
        <p:txBody>
          <a:bodyPr/>
          <a:lstStyle/>
          <a:p>
            <a:fld id="{01AF0C4B-5A4A-45CA-ABEC-10F107160D33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C34B05-4931-4BC8-BD43-9E6B944B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9184" y="237744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ABE5D-7EA4-4D33-B23E-52E640CBF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92840" y="237744"/>
            <a:ext cx="756746" cy="365760"/>
          </a:xfrm>
        </p:spPr>
        <p:txBody>
          <a:bodyPr/>
          <a:lstStyle/>
          <a:p>
            <a:fld id="{B4A918BC-4D43-4B42-B3C0-E7EBE25E6A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DF0DB5EA-94EC-4DB5-B8E5-B454005C1552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99FF82-B951-46E6-AEA7-0993C867FB6D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29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38E7D36-B1C9-463C-983F-AEA5810A60D0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9A221-B33F-47C2-85FF-2C8F363D797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D0E0EF1-7626-4514-9337-271DD661B1E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5F0B1492-9A00-4F80-8771-0BB2C2C4353C}"/>
              </a:ext>
            </a:extLst>
          </p:cNvPr>
          <p:cNvSpPr/>
          <p:nvPr/>
        </p:nvSpPr>
        <p:spPr>
          <a:xfrm>
            <a:off x="0" y="-2"/>
            <a:ext cx="12188952" cy="2544415"/>
          </a:xfrm>
          <a:prstGeom prst="rect">
            <a:avLst/>
          </a:prstGeom>
          <a:ln>
            <a:noFill/>
          </a:ln>
          <a:effectLst>
            <a:outerShdw blurRad="190500" dist="127000" dir="5460000" sx="94000" sy="94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462805-4F8E-44FE-905C-2C3F1A2B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45021C-0380-49AA-ADA1-A8B473FB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9" y="2750126"/>
            <a:ext cx="10381205" cy="326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A2409-F298-40BF-BFAC-65A3E71D2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2481" y="62400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989806E-8E94-473C-AEE7-BE6F15F85533}" type="datetime1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799D8-4DBF-4BB2-8D2B-65592ADC9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2481" y="23619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99666-11C3-48A1-966C-439EBF9D9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9782" y="235881"/>
            <a:ext cx="7567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400" b="1" kern="1200" smtClean="0">
                <a:solidFill>
                  <a:schemeClr val="tx1"/>
                </a:solidFill>
                <a:latin typeface="Bierstadt" panose="020B0504020202020204" pitchFamily="34" charset="0"/>
                <a:ea typeface="+mn-ea"/>
                <a:cs typeface="+mn-cs"/>
              </a:defRPr>
            </a:lvl1pPr>
          </a:lstStyle>
          <a:p>
            <a:fld id="{B4A918BC-4D43-4B42-B3C0-E7EBE25E6AF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7FAC7B62-8ACC-41ED-80AB-8D1CDF38B9E4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5FF525-9A83-4625-99D9-B267BDE077E7}"/>
              </a:ext>
            </a:extLst>
          </p:cNvPr>
          <p:cNvCxnSpPr>
            <a:cxnSpLocks/>
          </p:cNvCxnSpPr>
          <p:nvPr/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0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cdc.gov/drugresistance/biggest-threats.htm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mayoclinic.org/diseae-conditions/urinary-tract%20infections/symptoms-causes/syc-20353447" TargetMode="Externa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mayoclinic.org/diseae-conditions/urinary-tract%20infections/symptoms-causes/syc-20353447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sanfordguide.com/about/fast-facts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Slide Background">
            <a:extLst>
              <a:ext uri="{FF2B5EF4-FFF2-40B4-BE49-F238E27FC236}">
                <a16:creationId xmlns:a16="http://schemas.microsoft.com/office/drawing/2014/main" id="{562D006A-2C60-4A71-839A-E2FBC8375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046" name="Rectangle 1045">
            <a:extLst>
              <a:ext uri="{FF2B5EF4-FFF2-40B4-BE49-F238E27FC236}">
                <a16:creationId xmlns:a16="http://schemas.microsoft.com/office/drawing/2014/main" id="{3BF094EA-C61C-48DB-BBB4-456C87618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360" y="0"/>
            <a:ext cx="6241773" cy="6858000"/>
          </a:xfrm>
          <a:prstGeom prst="rect">
            <a:avLst/>
          </a:prstGeom>
          <a:ln>
            <a:noFill/>
          </a:ln>
          <a:effectLst>
            <a:outerShdw blurRad="381000" dist="254000" dir="1980000" sx="92000" sy="92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34454-DF8A-5C9E-1889-BFBDE070C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243402"/>
            <a:ext cx="4114799" cy="347400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2700" b="1" dirty="0"/>
              <a:t>Urinary Tract Infection (UTI)</a:t>
            </a:r>
            <a:br>
              <a:rPr lang="en-US" sz="27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r>
              <a:rPr lang="en-US" sz="2400" dirty="0"/>
              <a:t>Prepared By: Shawn Glassman</a:t>
            </a:r>
            <a:br>
              <a:rPr lang="en-US" sz="2400" b="1" dirty="0"/>
            </a:br>
            <a:br>
              <a:rPr lang="en-US" sz="2800" b="1" dirty="0"/>
            </a:br>
            <a:r>
              <a:rPr lang="en-US" sz="2800" b="1" dirty="0"/>
              <a:t>	</a:t>
            </a:r>
            <a:r>
              <a:rPr lang="en-US" dirty="0"/>
              <a:t>	</a:t>
            </a:r>
          </a:p>
        </p:txBody>
      </p:sp>
      <p:sp useBgFill="1">
        <p:nvSpPr>
          <p:cNvPr id="1048" name="Rectangle 1047">
            <a:extLst>
              <a:ext uri="{FF2B5EF4-FFF2-40B4-BE49-F238E27FC236}">
                <a16:creationId xmlns:a16="http://schemas.microsoft.com/office/drawing/2014/main" id="{B1B82496-8DCE-49B5-ABDF-FE80082FB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30413" cy="1874237"/>
          </a:xfrm>
          <a:prstGeom prst="rect">
            <a:avLst/>
          </a:prstGeom>
          <a:ln>
            <a:noFill/>
          </a:ln>
          <a:effectLst>
            <a:outerShdw blurRad="228600" dist="152400" dir="822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D6AFB7-34D9-1D1D-D6E2-2C5F26C59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203" y="653144"/>
            <a:ext cx="5232395" cy="1137155"/>
          </a:xfrm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latin typeface="+mj-lt"/>
              </a:rPr>
              <a:t>Women’s Health/Molecular/Infectious Disease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584C4F71-B2F9-47A9-A4D9-7548A474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222" y="985882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bstract smoke background">
            <a:extLst>
              <a:ext uri="{FF2B5EF4-FFF2-40B4-BE49-F238E27FC236}">
                <a16:creationId xmlns:a16="http://schemas.microsoft.com/office/drawing/2014/main" id="{CA9B0DB8-8CCD-727E-DDCA-6F2F890D7B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3" r="1" b="5039"/>
          <a:stretch/>
        </p:blipFill>
        <p:spPr>
          <a:xfrm>
            <a:off x="6698432" y="235881"/>
            <a:ext cx="5086299" cy="313002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5B672-402B-EAFC-B129-D654245E7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5749" y="4249588"/>
            <a:ext cx="5431666" cy="158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34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28227-9CB8-E0F9-3190-0B9E552DB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0"/>
            <a:ext cx="4556749" cy="2210041"/>
          </a:xfrm>
        </p:spPr>
        <p:txBody>
          <a:bodyPr>
            <a:normAutofit/>
          </a:bodyPr>
          <a:lstStyle/>
          <a:p>
            <a:r>
              <a:rPr lang="en-US" sz="2600" dirty="0"/>
              <a:t>UTI- PCR vs Traditional Culture</a:t>
            </a: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endParaRPr lang="en-US" sz="2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B66F7-A460-C8B2-670E-77B6182C6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1681655"/>
            <a:ext cx="4556749" cy="4519448"/>
          </a:xfrm>
        </p:spPr>
        <p:txBody>
          <a:bodyPr/>
          <a:lstStyle/>
          <a:p>
            <a:r>
              <a:rPr lang="en-US" sz="2000" dirty="0"/>
              <a:t>Molecular (targeted Testing Approach)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Patient sample aliquoted into processing plate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Highly sensitive and specific. Very Fast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PCR-Polymerase Chain Reaction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A biochemical technique using thermocycling and enzymes to quickly and reliably copy DNA</a:t>
            </a:r>
          </a:p>
          <a:p>
            <a:r>
              <a:rPr lang="en-US" sz="2000" dirty="0"/>
              <a:t>Traditional Culture (Growth Testing Approach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Patient sample streaked onto microbiology dish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Dominant bacterium growth.  Very Slow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Incubation, slow growth of all pathogens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Identification of dominant pathogens via microscopy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13BFFA-7B00-508B-7583-04F04A92A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878" y="1716877"/>
            <a:ext cx="2732689" cy="1712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97F0A-E5FA-E435-7484-2524253CF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694" y="4088523"/>
            <a:ext cx="2477055" cy="1843503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0D104842-CF1C-EC76-7CE6-A08BE8C73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5" y="6073540"/>
            <a:ext cx="2373397" cy="66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203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F1DB-23FF-8CD8-2CD8-304A0517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33" y="858982"/>
            <a:ext cx="4556749" cy="2231060"/>
          </a:xfrm>
        </p:spPr>
        <p:txBody>
          <a:bodyPr>
            <a:normAutofit/>
          </a:bodyPr>
          <a:lstStyle/>
          <a:p>
            <a:r>
              <a:rPr lang="en-US" sz="2400" dirty="0"/>
              <a:t>Antibiotic Resistance-</a:t>
            </a:r>
            <a:br>
              <a:rPr lang="en-US" sz="2400" dirty="0"/>
            </a:br>
            <a:r>
              <a:rPr lang="en-US" sz="2400" dirty="0"/>
              <a:t>Molecular vs Microbiology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3E54564-142D-C9B8-0861-A9616C1D70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2942" b="12942"/>
          <a:stretch/>
        </p:blipFill>
        <p:spPr>
          <a:xfrm>
            <a:off x="6559826" y="1086627"/>
            <a:ext cx="4582548" cy="512618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6CFBF8-6508-F1D4-AB5D-2F5D55456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733" y="1891862"/>
            <a:ext cx="4556749" cy="4320947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/>
              <a:t>Molecular (targeted Testing Approach)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Patient sample aliquoted into processing plate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Highly sensitive and specific. Very Fast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Patient Specific Only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Inverse of Sensitivity</a:t>
            </a:r>
          </a:p>
          <a:p>
            <a:r>
              <a:rPr lang="en-US" sz="2600" dirty="0"/>
              <a:t>Traditional AST (Growth Testing Approach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Cultured sample streaked onto microbiology dish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Cultured sample is treated with specific antibiotics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Pathogens “show” resistance to antibiotics (non-binding)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Provides result that is Patient, Pathogen, and Antibiotic, 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10244" name="Picture 4">
            <a:extLst>
              <a:ext uri="{FF2B5EF4-FFF2-40B4-BE49-F238E27FC236}">
                <a16:creationId xmlns:a16="http://schemas.microsoft.com/office/drawing/2014/main" id="{8C587C4B-16AA-BD54-4245-EA7AE06A8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43" y="6212808"/>
            <a:ext cx="1876925" cy="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146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6E31861-ED60-3114-A2F8-5B1884B8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sz="3200" dirty="0"/>
              <a:t>BR vs Sensitivity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F35B7-3063-46FC-271A-E2E373F76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502084"/>
          </a:xfrm>
        </p:spPr>
        <p:txBody>
          <a:bodyPr>
            <a:normAutofit/>
          </a:bodyPr>
          <a:lstStyle/>
          <a:p>
            <a:r>
              <a:rPr lang="en-US" sz="1800" dirty="0"/>
              <a:t>ABR: Antibiotic Resistance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1800" dirty="0"/>
              <a:t>Inverse of sensitivity: Which antibiotics will potentially not work with the specific patient sample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1800" dirty="0"/>
              <a:t>PROs- Very Fast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1800" dirty="0"/>
              <a:t>CONs- Can contradict AST causing confusion with providers</a:t>
            </a:r>
          </a:p>
          <a:p>
            <a:r>
              <a:rPr lang="en-US" sz="1800" dirty="0"/>
              <a:t>Sensitivity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Which antibiotics will work best to treat the illness of infection discovered in the culture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PROs- Accuracy and  The Gold Standard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800" dirty="0"/>
              <a:t>CONs- Slow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F2D39B0B-0A5E-2E14-2332-3DF6E6914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59" y="6252210"/>
            <a:ext cx="2444817" cy="60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732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D0577-97B4-4169-C9C9-9559CC8B9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27B3B-8547-26FA-EEEC-E1931E2C1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Prelim Report within 30 hours of the sample received at the lab</a:t>
            </a:r>
          </a:p>
          <a:p>
            <a:r>
              <a:rPr lang="en-US" sz="1800" dirty="0"/>
              <a:t>	Pathogen Detection</a:t>
            </a:r>
          </a:p>
          <a:p>
            <a:r>
              <a:rPr lang="en-US" sz="1800" dirty="0"/>
              <a:t>	Medication Recommendations</a:t>
            </a:r>
          </a:p>
          <a:p>
            <a:r>
              <a:rPr lang="en-US" sz="1800" dirty="0"/>
              <a:t>	ABR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latin typeface="Abadi" panose="020B0604020104020204" pitchFamily="34" charset="0"/>
              </a:rPr>
              <a:t>F</a:t>
            </a:r>
            <a:r>
              <a:rPr lang="en-US" dirty="0">
                <a:latin typeface="+mj-lt"/>
              </a:rPr>
              <a:t>inal Report within 48 </a:t>
            </a:r>
            <a:r>
              <a:rPr lang="en-US" dirty="0" err="1">
                <a:latin typeface="+mj-lt"/>
              </a:rPr>
              <a:t>hrs</a:t>
            </a:r>
            <a:r>
              <a:rPr lang="en-US" dirty="0">
                <a:latin typeface="+mj-lt"/>
              </a:rPr>
              <a:t> of the sample received at the lab</a:t>
            </a:r>
          </a:p>
          <a:p>
            <a:r>
              <a:rPr lang="en-US" sz="1800" dirty="0"/>
              <a:t>	All of the above</a:t>
            </a:r>
          </a:p>
          <a:p>
            <a:r>
              <a:rPr lang="en-US" sz="1800" dirty="0"/>
              <a:t>	ABR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E1A3281-51DB-8B9C-41DD-7D032CE82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1" y="6011915"/>
            <a:ext cx="2443300" cy="6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330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E980A0DF-B942-07E8-7FF0-365C131F5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Antibiotic Stewardship</a:t>
            </a:r>
            <a:br>
              <a:rPr lang="en-US" sz="3200" dirty="0"/>
            </a:br>
            <a:r>
              <a:rPr lang="en-US" sz="2200" dirty="0"/>
              <a:t>CDC ABR Threats </a:t>
            </a:r>
            <a:r>
              <a:rPr lang="en-US" sz="2200" dirty="0">
                <a:hlinkClick r:id="rId2"/>
              </a:rPr>
              <a:t>https://www.cdc.gov/drugresistance/biggest-threats.htm</a:t>
            </a:r>
            <a:r>
              <a:rPr lang="en-US" sz="2200" dirty="0"/>
              <a:t>	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3CE60BB-C02E-15D0-18FA-574B52F574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E6A7079-6F94-3E20-2B4A-A58D81D26F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D807354A-C6CE-59E6-B4D3-EBE6E8E07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0" y="6088513"/>
            <a:ext cx="2425566" cy="76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9556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4F4B-9EA1-E344-C999-E9E3A3E7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Urinary Tract Infection Offering- PCR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59F24-A6CB-462B-0633-9DC98897B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12" y="2682272"/>
            <a:ext cx="5067300" cy="3952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785BB6-F4A3-9198-41E2-4AD4C304C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986" y="472966"/>
            <a:ext cx="5329402" cy="616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44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01413-43A9-2A5D-F074-904D60A9D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UTI Marketing Material	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DE6368-85EF-A661-4332-3072E78EC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01" y="2107933"/>
            <a:ext cx="3242308" cy="4379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CA4512-B10C-FB3E-B10D-C166F97C4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17" y="2107933"/>
            <a:ext cx="3242308" cy="4244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0CFEF3-2DEF-3420-4658-A3756971B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207" y="2181511"/>
            <a:ext cx="3465094" cy="417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57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72F66-CA5B-183A-C7F1-976C5695B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2" y="858982"/>
            <a:ext cx="5827986" cy="143227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Fully Loaded Requisition	</a:t>
            </a:r>
            <a:br>
              <a:rPr lang="en-US" dirty="0"/>
            </a:br>
            <a:r>
              <a:rPr lang="en-US" dirty="0"/>
              <a:t>Molecular Testing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411DF-868E-642F-C142-7FCE683B9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787" y="157654"/>
            <a:ext cx="5108426" cy="6700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F7DDF4-52EB-8038-C421-0AB50C426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" y="2651760"/>
            <a:ext cx="2002094" cy="35204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91BAB7-09BC-D40A-4642-5A557328A1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434" y="2651760"/>
            <a:ext cx="2144111" cy="352044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7F636016-53D7-F454-00E0-436C7D53A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9" y="6172199"/>
            <a:ext cx="2002095" cy="60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69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22F19-2F2B-D591-71F8-0BB4F3AE3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Billing/Coverage- CMS LCD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8A585-9CB8-2110-E2E0-7047E41A3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136808"/>
            <a:ext cx="10381205" cy="45720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/>
              <a:t>Urinary Tract Infection (UTI)- Testing will be covered according to the following  criteria:  The patient is symptomatic And at higher risk for UTI complications (</a:t>
            </a:r>
            <a:r>
              <a:rPr lang="en-US" sz="1800" dirty="0" err="1"/>
              <a:t>ie</a:t>
            </a:r>
            <a:r>
              <a:rPr lang="en-US" sz="1800" dirty="0"/>
              <a:t>: patients with recurrent symptomatic UTIs and/or complicated urinary tract anatomy) OR is seen in urogynecology or urology specialty care setting.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/>
              <a:t>https//www.cms.gov/medicare-coverage-database/details/lcd-details.aspx?LCDid=39000&amp;Contrid=364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/>
              <a:t>In August 2022, Medicare set new criteria for billing. This affects Medicare patients only.  Laboratories must bill with a Z code and be affiliated with Mold DX/Palmetto in order to be reimbursed for Medicare patients.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/>
              <a:t>Private Insurance payors are reimbursing for molecular UTI testing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1800" dirty="0"/>
              <a:t>Deductibles and coinsurance are patients' responsibility.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B92FCA7-325A-7F7E-6050-1C0B2E142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99" y="6245773"/>
            <a:ext cx="1930601" cy="46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1924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515E4-DB4A-4685-1086-6E687A6B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Call Points/Questions</a:t>
            </a:r>
            <a:br>
              <a:rPr lang="en-US" sz="3200" dirty="0"/>
            </a:br>
            <a:r>
              <a:rPr lang="en-US" sz="3200" dirty="0"/>
              <a:t>	</a:t>
            </a:r>
            <a:r>
              <a:rPr lang="en-US" dirty="0"/>
              <a:t>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686B9-3C3E-CAD1-2522-4FC04210E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1713297"/>
            <a:ext cx="10381205" cy="4353929"/>
          </a:xfrm>
        </p:spPr>
        <p:txBody>
          <a:bodyPr>
            <a:normAutofit fontScale="25000" lnSpcReduction="2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5600" dirty="0"/>
              <a:t>Initial Focus- Phase 1</a:t>
            </a:r>
          </a:p>
          <a:p>
            <a:r>
              <a:rPr lang="en-US" sz="5600" dirty="0"/>
              <a:t>	OBGYNs</a:t>
            </a:r>
          </a:p>
          <a:p>
            <a:r>
              <a:rPr lang="en-US" sz="5600" dirty="0"/>
              <a:t>	GYNs</a:t>
            </a:r>
          </a:p>
          <a:p>
            <a:r>
              <a:rPr lang="en-US" sz="5600" dirty="0"/>
              <a:t>	Urogynecologists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5600" dirty="0"/>
              <a:t>For now, please do not call on Urologists, Urgent Cares, Long-Term Care or SNF facilities.   Heavy Medicare population.  IHD is working on a solution to remedy the Mold DX/Palmetto issue.  This will be phase 2 of IHDs marketing initiative.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5600" dirty="0"/>
              <a:t>Leverage the medication recommendations, and ABR results within 30 hours of sample received.  Providers can treat patients sooner than later. IHD is bridging the gap between diagnostics and therapeutics.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5600" dirty="0"/>
              <a:t>ASK PROBING QUESTIONS: </a:t>
            </a:r>
          </a:p>
          <a:p>
            <a:r>
              <a:rPr lang="en-US" sz="5600" dirty="0"/>
              <a:t>	 How often does the provider receive a negative urine culture result on a symptomatic patient?  </a:t>
            </a:r>
          </a:p>
          <a:p>
            <a:r>
              <a:rPr lang="en-US" sz="5600" dirty="0"/>
              <a:t>	Does your current lab offer medication recommendations, ABR and AST results on report?</a:t>
            </a:r>
          </a:p>
          <a:p>
            <a:r>
              <a:rPr lang="en-US" sz="5600" dirty="0"/>
              <a:t>	 What is the TAT for a urine culture?</a:t>
            </a:r>
          </a:p>
          <a:p>
            <a:r>
              <a:rPr lang="en-US" sz="5600" dirty="0"/>
              <a:t>	How many patients do you see with UTI infections?</a:t>
            </a:r>
            <a:endParaRPr lang="en-US" dirty="0"/>
          </a:p>
          <a:p>
            <a:r>
              <a:rPr lang="en-US" sz="5600" b="1" dirty="0"/>
              <a:t>	</a:t>
            </a:r>
            <a:r>
              <a:rPr lang="en-US" sz="5600" dirty="0"/>
              <a:t>Please ask office manager, back office leads the breakdown of payor mix. IHD would like to keep the Medicare volume 	low, less than 5%.</a:t>
            </a:r>
          </a:p>
          <a:p>
            <a:endParaRPr lang="en-US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8E8F7860-8EE5-9484-1912-1DC62438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067226"/>
            <a:ext cx="2175933" cy="60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626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5E09B-B441-507D-D273-DB62D578A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37" y="872836"/>
            <a:ext cx="4560525" cy="2427412"/>
          </a:xfrm>
        </p:spPr>
        <p:txBody>
          <a:bodyPr/>
          <a:lstStyle/>
          <a:p>
            <a:r>
              <a:rPr lang="en-US" dirty="0"/>
              <a:t>What is a UTI?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064C2A-3DA5-67F9-4BDC-D144BD421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1781" y="872837"/>
            <a:ext cx="4799682" cy="51400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UTI Symptoms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 strong, persistent urge to urinate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A burning sensation when urinating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Passing frequent, small amount of urine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Urine appears cloudy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Urine that appears red, bright pink or cola-colored-a sign of blood in the urine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Strong-smelling urine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Pelvic pain, in women-especially in the center of the pelvis and around the area of the pubic bone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600" dirty="0"/>
              <a:t>UTIs maybe overlooked or mistaken for other conditions in older adults.</a:t>
            </a:r>
          </a:p>
          <a:p>
            <a:r>
              <a:rPr lang="en-US" sz="1100" dirty="0">
                <a:hlinkClick r:id="rId2"/>
              </a:rPr>
              <a:t>https://www.mayoclinic.org/diseae-conditions/urinary-tract infections/symptoms-causes/syc-20353447</a:t>
            </a:r>
            <a:endParaRPr lang="en-US" sz="1600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B03689-15E3-7B14-87D2-8FF124AE4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0537" y="1786760"/>
            <a:ext cx="4905049" cy="434077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A urinary tract infection (UTI) is an infection in any part of your urinary system. Your kidneys, ureters, bladder and urethra. Most infections involve the lower urinary tract- the bladder and the urethra.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Women are at greater risk of developing a UTI than men.  Infection limited to your bladder can be painful and annoying. However, serious consequences can occur if a UTI spreads to your kidneys.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700" dirty="0"/>
              <a:t>Doctors typically treat UTIs with antibiotics. But you can take steps to reduce your chances getting a UTI in the first place.</a:t>
            </a:r>
          </a:p>
          <a:p>
            <a:r>
              <a:rPr lang="en-US" sz="1050" dirty="0">
                <a:hlinkClick r:id="rId2"/>
              </a:rPr>
              <a:t>https://www.mayoclinic.org/diseae-conditions/urinary-tract infections/symptoms-causes/syc-20353447</a:t>
            </a:r>
            <a:r>
              <a:rPr lang="en-US" sz="1050" dirty="0"/>
              <a:t>	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00F066D-9393-A3C6-8A33-7F64B1D0D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2874"/>
            <a:ext cx="2720340" cy="75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225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C67BBC-44B9-4DB7-E893-E675B9B6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Competitive Intelligence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16BB9E-06E5-ABE1-1326-E9A3264EF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 err="1"/>
              <a:t>HealthTrackRX</a:t>
            </a:r>
            <a:r>
              <a:rPr lang="en-US" sz="2400" dirty="0"/>
              <a:t>, QDX, Prognostics, </a:t>
            </a:r>
            <a:r>
              <a:rPr lang="en-US" sz="2400" dirty="0" err="1"/>
              <a:t>NxGen</a:t>
            </a:r>
            <a:r>
              <a:rPr lang="en-US" sz="2400" dirty="0"/>
              <a:t>, </a:t>
            </a:r>
            <a:r>
              <a:rPr lang="en-US" sz="2400" dirty="0" err="1"/>
              <a:t>Vikor</a:t>
            </a:r>
            <a:r>
              <a:rPr lang="en-US" sz="2400" dirty="0"/>
              <a:t>, MDL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Large panels with ABR ( Pathogens (30+) ABR genes (30+ genes)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TAT 24-72hrs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Billing 2-3 times Medicare; Very Expensive ($130-$150 per pathogen and ABR)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May not be contracted with all PPO plans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Outside Southern California, may have Z codes, affiliation with Mold Dx/Palmetto-Able to bill Medicare 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National Sales Force- all over the country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Paper Requisitions and Electronic ordering via EMRs, portals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600" dirty="0"/>
              <a:t>May offer low discount fees for </a:t>
            </a:r>
            <a:r>
              <a:rPr lang="en-US" sz="1600" dirty="0" err="1"/>
              <a:t>unisured</a:t>
            </a:r>
            <a:r>
              <a:rPr lang="en-US" sz="1600" dirty="0"/>
              <a:t> patients (cash price)</a:t>
            </a:r>
          </a:p>
          <a:p>
            <a:pPr lvl="1"/>
            <a:endParaRPr lang="en-US" sz="1600" dirty="0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C04DA939-BE51-61FF-CBFB-896A66C89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2" y="6011915"/>
            <a:ext cx="2310063" cy="6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400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10C2D3-D3EB-9F1C-E310-064922AB8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432273"/>
          </a:xfrm>
        </p:spPr>
        <p:txBody>
          <a:bodyPr/>
          <a:lstStyle/>
          <a:p>
            <a:r>
              <a:rPr lang="en-US" dirty="0"/>
              <a:t>Favorite Quote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D68FDBB-CDD1-E3A0-4AE5-34098AC5F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750126"/>
            <a:ext cx="10381205" cy="3261789"/>
          </a:xfrm>
        </p:spPr>
        <p:txBody>
          <a:bodyPr>
            <a:normAutofit/>
          </a:bodyPr>
          <a:lstStyle/>
          <a:p>
            <a:r>
              <a:rPr lang="en-US" dirty="0"/>
              <a:t>Talent wins games, but teamwork and intelligence win championships!</a:t>
            </a:r>
          </a:p>
          <a:p>
            <a:r>
              <a:rPr lang="en-US" dirty="0"/>
              <a:t>- Michael Jordan</a:t>
            </a:r>
          </a:p>
        </p:txBody>
      </p:sp>
    </p:spTree>
    <p:extLst>
      <p:ext uri="{BB962C8B-B14F-4D97-AF65-F5344CB8AC3E}">
        <p14:creationId xmlns:p14="http://schemas.microsoft.com/office/powerpoint/2010/main" val="278405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323BD5B-E376-C581-DADD-BE8E0F160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Question and Answers</a:t>
            </a:r>
            <a:r>
              <a:rPr lang="en-US" dirty="0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20ACBC-AD5F-279B-B824-84648C5AA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087" y="858982"/>
            <a:ext cx="56102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13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C756-7A88-1124-6930-811E5B5F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2056"/>
            <a:ext cx="10380572" cy="2395641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UTI Complications</a:t>
            </a:r>
            <a:br>
              <a:rPr lang="en-US" sz="2400" dirty="0"/>
            </a:br>
            <a:br>
              <a:rPr lang="en-US" sz="2400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C5CBC-E2BD-1B25-98CF-29FD082B8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797" y="1371601"/>
            <a:ext cx="10395116" cy="4846319"/>
          </a:xfrm>
        </p:spPr>
        <p:txBody>
          <a:bodyPr>
            <a:normAutofit/>
          </a:bodyPr>
          <a:lstStyle/>
          <a:p>
            <a:r>
              <a:rPr lang="en-US" sz="1800" dirty="0"/>
              <a:t>When treated promptly and properly, lower urinary tract infections rarely lead to complications.  But left untreated, a urinary tract infection can have serious consequences.</a:t>
            </a:r>
          </a:p>
          <a:p>
            <a:r>
              <a:rPr lang="en-US" sz="1800" dirty="0"/>
              <a:t>Complications of a UTI may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Recurrent infections, especially in women who </a:t>
            </a:r>
            <a:r>
              <a:rPr lang="en-US" sz="1800" dirty="0" err="1"/>
              <a:t>experiencetwo</a:t>
            </a:r>
            <a:r>
              <a:rPr lang="en-US" sz="1800" dirty="0"/>
              <a:t> or more UTIs in a six-month period or four or more within a year.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Permanent kidney damage from an acute or chronic kidney infection (pyelonephritis) due to an untreated UTI.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Increased risk in pregnant women of delivering low birth weight or premature infants.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Urethral narrowing (stricture) in men from recurrent urethritis, previously seen with gonococcal urethritis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Sepis</a:t>
            </a:r>
            <a:r>
              <a:rPr lang="en-US" sz="1800" dirty="0"/>
              <a:t>, a potentially life-threatening complication of an infection, especially if the infection works its way up to your urinary tract to your kidneys.</a:t>
            </a:r>
          </a:p>
          <a:p>
            <a:r>
              <a:rPr lang="en-US" sz="1400" dirty="0">
                <a:hlinkClick r:id="rId2"/>
              </a:rPr>
              <a:t>https://www.mayoclinic.org/diseae-conditions/urinary-tract infections/symptoms-causes/syc-20353447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C8F1C2-8EE7-EA4E-6D5D-70576B8E7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297930"/>
            <a:ext cx="3132083" cy="56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884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2EE9D-A979-B938-2590-CD06257C0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Sanford Guide- Medication Recommendations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1D8A7-8BBB-F6D3-A6C9-CD78D0F2A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1713186"/>
            <a:ext cx="10381205" cy="429873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Since 1969, Sanford Guide has been a leader in point-of-care recommendations for the treatment of infectious diseases.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Widely used by pharmacists, physicians, physician assistants, and nurses.  Sanford Guide improves patient care by providing carefully curated recommendations based on the latest evidence.</a:t>
            </a:r>
          </a:p>
          <a:p>
            <a:r>
              <a:rPr lang="en-US" sz="1600" b="1" dirty="0"/>
              <a:t>Facts About Sanford Guide: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Family owned and operated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First published in 1969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&gt;25 million aggregate circulation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Used in over 100 countries and in multiple 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Relied upon by over 4,000 facilities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9-member editorial board from leading clinical and academic institutions</a:t>
            </a:r>
          </a:p>
          <a:p>
            <a:r>
              <a:rPr lang="en-US" sz="1200" dirty="0">
                <a:hlinkClick r:id="rId2"/>
              </a:rPr>
              <a:t>https://www.sanfordguide.com/about/fast-facts/</a:t>
            </a:r>
            <a:endParaRPr lang="en-US" sz="1200" dirty="0"/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9AFC876-6310-C7CB-C5C5-1C43002E0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5" y="6106510"/>
            <a:ext cx="2792520" cy="69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195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75B5CE-0E3D-0A60-9533-CCE3E030C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0" y="544566"/>
            <a:ext cx="6019800" cy="560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BD11E-655F-8EDD-AF3D-83470AD9A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862"/>
            <a:ext cx="5905500" cy="3836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F0FD68-BFDA-26DE-4A1B-6B04873E7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38" y="4589243"/>
            <a:ext cx="5578531" cy="1400175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FC9B3FB-9629-8DE1-3C9A-6ADD85F9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5989418"/>
            <a:ext cx="2339866" cy="76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558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E2983-E710-CF1F-A10C-F29496A38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3"/>
            <a:ext cx="10380573" cy="946958"/>
          </a:xfrm>
        </p:spPr>
        <p:txBody>
          <a:bodyPr>
            <a:normAutofit/>
          </a:bodyPr>
          <a:lstStyle/>
          <a:p>
            <a:r>
              <a:rPr lang="en-US" sz="3600" dirty="0"/>
              <a:t>Antibiotic Resistance (ABR)-PCR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ABA40-A5C0-B58B-861B-89F72BD34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194560"/>
            <a:ext cx="10381205" cy="4034790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2 ABR offerings:  determined by clinical utility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These are the only two ABR genes for UTI with specific CPT codes, 87500 and 87641 due to the extensive clinical correlation between the ABR and the AST correlation.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Removes the guesswork from providers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400" dirty="0"/>
              <a:t>		Staphylococcus aureus w/ reflex to </a:t>
            </a:r>
            <a:r>
              <a:rPr lang="en-US" sz="1400" dirty="0" err="1"/>
              <a:t>mecA</a:t>
            </a:r>
            <a:r>
              <a:rPr lang="en-US" sz="1400" dirty="0"/>
              <a:t> (Methicillin)</a:t>
            </a:r>
          </a:p>
          <a:p>
            <a:r>
              <a:rPr lang="en-US" sz="1400" dirty="0"/>
              <a:t>		Enterococcus faecalis w/ reflex to vanA1/A2/B (Vancomycin)</a:t>
            </a:r>
          </a:p>
          <a:p>
            <a:r>
              <a:rPr lang="en-US" sz="1400" dirty="0"/>
              <a:t>		Enterococcus faecium w/ reflex to canA1/A2/B (Vancomycin)</a:t>
            </a:r>
          </a:p>
          <a:p>
            <a:endParaRPr lang="en-US" sz="1400" dirty="0"/>
          </a:p>
          <a:p>
            <a:r>
              <a:rPr lang="en-US" sz="1600" dirty="0"/>
              <a:t>Note: If any one of these 3 pathogens are detected, testing will automatically reflex to the ABR	</a:t>
            </a:r>
          </a:p>
          <a:p>
            <a:r>
              <a:rPr lang="en-US" sz="1600" dirty="0"/>
              <a:t>Note: If any pathogen is detected, testing will automatically reflex to AST- Antimicrobial Susceptibility Testing</a:t>
            </a:r>
          </a:p>
          <a:p>
            <a:endParaRPr lang="en-US" sz="14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6032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376DD-CFC4-90D3-485B-2D24FCBCB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88" y="314653"/>
            <a:ext cx="5926193" cy="6438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DC6B-4BB6-2F50-8C3E-8128B00E7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731" y="314653"/>
            <a:ext cx="5705475" cy="4752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0F5E38-2A0F-D674-9C70-F5201D12E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0681" y="5067628"/>
            <a:ext cx="5724525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102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284A420-F50C-4C2C-B88E-E6F4EF504B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893A6D2E-5228-4998-9E24-EFCCA0246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88952" cy="3567547"/>
          </a:xfrm>
          <a:prstGeom prst="rect">
            <a:avLst/>
          </a:prstGeom>
          <a:ln>
            <a:noFill/>
          </a:ln>
          <a:effectLst>
            <a:outerShdw blurRad="228600" dist="152400" dir="5460000" sx="95000" sy="95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DB48DB-8E25-4F2F-8C02-5B7939372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32BA7E3-7313-49C8-A245-A85BDEB13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Slide Background">
            <a:extLst>
              <a:ext uri="{FF2B5EF4-FFF2-40B4-BE49-F238E27FC236}">
                <a16:creationId xmlns:a16="http://schemas.microsoft.com/office/drawing/2014/main" id="{922E0291-99C8-40F9-ADAB-32589A3B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6" descr="Chemical Compounds">
            <a:extLst>
              <a:ext uri="{FF2B5EF4-FFF2-40B4-BE49-F238E27FC236}">
                <a16:creationId xmlns:a16="http://schemas.microsoft.com/office/drawing/2014/main" id="{CCFFB43A-BCE7-E150-A144-25B43ABC13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2"/>
            <a:ext cx="12191979" cy="6857998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5830D2-F2AE-4DD8-B586-89B097791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58714" y="258715"/>
            <a:ext cx="6858000" cy="6340569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E82171-1B27-E5F6-CF65-6C90FBFE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9" y="871314"/>
            <a:ext cx="4755046" cy="2508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Polymerase Chain Reaction- PCR</a:t>
            </a: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A8F735B-89DD-459E-BB4B-B9E1603D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2375" y="0"/>
            <a:ext cx="1051560" cy="6858000"/>
          </a:xfrm>
          <a:prstGeom prst="rect">
            <a:avLst/>
          </a:prstGeom>
          <a:ln>
            <a:noFill/>
          </a:ln>
          <a:effectLst>
            <a:outerShdw blurRad="190500" dist="76200" dir="5700000" sx="95000" sy="95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AFF45CC-4046-4B20-8A54-5D613033F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668155" y="5641010"/>
            <a:ext cx="0" cy="59906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41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142364-DAB2-5C1B-48A4-1C50BCD7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858982"/>
            <a:ext cx="10380573" cy="1123887"/>
          </a:xfrm>
        </p:spPr>
        <p:txBody>
          <a:bodyPr/>
          <a:lstStyle/>
          <a:p>
            <a:r>
              <a:rPr lang="en-US" dirty="0"/>
              <a:t>Components of PCR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BD3180-DE42-44D9-3DC6-77CCCC6C5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799" y="2501462"/>
            <a:ext cx="10381205" cy="351045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Polymerase- Enzymes that can assemble new strands of DNA from template DNA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Template DNA: The DNA that your polymerase will read and copy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Primers- Forward and Reverse primers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Nucleotides- Monomers of DNA. These are necessary for making DNA copies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Buffer- Supply the correct pH and additives like magnesium, potassium, or DMSO</a:t>
            </a:r>
          </a:p>
          <a:p>
            <a:r>
              <a:rPr lang="en-US" sz="2400" dirty="0"/>
              <a:t>Thermocycling</a:t>
            </a:r>
          </a:p>
          <a:p>
            <a:r>
              <a:rPr lang="en-US" sz="1800" dirty="0"/>
              <a:t>Thermocycling is where the magic happens.  All of the above components are combined to a PCR tube and </a:t>
            </a:r>
            <a:r>
              <a:rPr lang="en-US" sz="1800" dirty="0" err="1"/>
              <a:t>thermocycled</a:t>
            </a:r>
            <a:r>
              <a:rPr lang="en-US" sz="1800" dirty="0"/>
              <a:t>.  This is completed by rapidly heating and cooling the mixture in a precise manner.</a:t>
            </a:r>
          </a:p>
          <a:p>
            <a:endParaRPr lang="en-US" sz="16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0D8783D-2102-EBB9-D447-C814F651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" y="5999019"/>
            <a:ext cx="1848715" cy="53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11147"/>
      </p:ext>
    </p:extLst>
  </p:cSld>
  <p:clrMapOvr>
    <a:masterClrMapping/>
  </p:clrMapOvr>
</p:sld>
</file>

<file path=ppt/theme/theme1.xml><?xml version="1.0" encoding="utf-8"?>
<a:theme xmlns:a="http://schemas.openxmlformats.org/drawingml/2006/main" name="BevelVTI">
  <a:themeElements>
    <a:clrScheme name="AnalogousFromDarkSeedLeftStep">
      <a:dk1>
        <a:srgbClr val="000000"/>
      </a:dk1>
      <a:lt1>
        <a:srgbClr val="FFFFFF"/>
      </a:lt1>
      <a:dk2>
        <a:srgbClr val="301B2D"/>
      </a:dk2>
      <a:lt2>
        <a:srgbClr val="F0F3F2"/>
      </a:lt2>
      <a:accent1>
        <a:srgbClr val="E72983"/>
      </a:accent1>
      <a:accent2>
        <a:srgbClr val="D517C0"/>
      </a:accent2>
      <a:accent3>
        <a:srgbClr val="AD29E7"/>
      </a:accent3>
      <a:accent4>
        <a:srgbClr val="5725D7"/>
      </a:accent4>
      <a:accent5>
        <a:srgbClr val="2944E7"/>
      </a:accent5>
      <a:accent6>
        <a:srgbClr val="1781D5"/>
      </a:accent6>
      <a:hlink>
        <a:srgbClr val="433FBF"/>
      </a:hlink>
      <a:folHlink>
        <a:srgbClr val="7F7F7F"/>
      </a:folHlink>
    </a:clrScheme>
    <a:fontScheme name="Custom 53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velVTI" id="{C9E5F598-602B-46C1-AA16-073CEB959654}" vid="{2AE1FD39-65AD-4D34-93E9-C7019D0ECBA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BE8932D32D0448BB67E269935966A1" ma:contentTypeVersion="10" ma:contentTypeDescription="Create a new document." ma:contentTypeScope="" ma:versionID="4dc5710f577e6785400b7e9755b24851">
  <xsd:schema xmlns:xsd="http://www.w3.org/2001/XMLSchema" xmlns:xs="http://www.w3.org/2001/XMLSchema" xmlns:p="http://schemas.microsoft.com/office/2006/metadata/properties" xmlns:ns3="fd7dd35b-d72f-4bec-8b38-3ef8786c842b" xmlns:ns4="906d2d3a-fde2-479d-889c-488d9c6646f1" targetNamespace="http://schemas.microsoft.com/office/2006/metadata/properties" ma:root="true" ma:fieldsID="705172c1acd3771f8a2c126900592a3a" ns3:_="" ns4:_="">
    <xsd:import namespace="fd7dd35b-d72f-4bec-8b38-3ef8786c842b"/>
    <xsd:import namespace="906d2d3a-fde2-479d-889c-488d9c6646f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7dd35b-d72f-4bec-8b38-3ef8786c842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6d2d3a-fde2-479d-889c-488d9c6646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06d2d3a-fde2-479d-889c-488d9c6646f1" xsi:nil="true"/>
  </documentManagement>
</p:properties>
</file>

<file path=customXml/itemProps1.xml><?xml version="1.0" encoding="utf-8"?>
<ds:datastoreItem xmlns:ds="http://schemas.openxmlformats.org/officeDocument/2006/customXml" ds:itemID="{1219B7E5-13EB-4D83-858B-03A870EA2E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7dd35b-d72f-4bec-8b38-3ef8786c842b"/>
    <ds:schemaRef ds:uri="906d2d3a-fde2-479d-889c-488d9c6646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75D0D4-B4A3-4F20-BC6F-07337375E4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DB672D3-ABBD-4B6B-B094-72DB19E83B32}">
  <ds:schemaRefs>
    <ds:schemaRef ds:uri="http://purl.org/dc/dcmitype/"/>
    <ds:schemaRef ds:uri="906d2d3a-fde2-479d-889c-488d9c6646f1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d7dd35b-d72f-4bec-8b38-3ef8786c842b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1476</Words>
  <Application>Microsoft Office PowerPoint</Application>
  <PresentationFormat>Widescreen</PresentationFormat>
  <Paragraphs>135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Abadi</vt:lpstr>
      <vt:lpstr>Arial</vt:lpstr>
      <vt:lpstr>Bierstadt</vt:lpstr>
      <vt:lpstr>Wingdings</vt:lpstr>
      <vt:lpstr>BevelVTI</vt:lpstr>
      <vt:lpstr>Urinary Tract Infection (UTI)         Prepared By: Shawn Glassman    </vt:lpstr>
      <vt:lpstr>What is a UTI?   </vt:lpstr>
      <vt:lpstr>UTI Complications   </vt:lpstr>
      <vt:lpstr>Sanford Guide- Medication Recommendations </vt:lpstr>
      <vt:lpstr>PowerPoint Presentation</vt:lpstr>
      <vt:lpstr>Antibiotic Resistance (ABR)-PCR</vt:lpstr>
      <vt:lpstr>PowerPoint Presentation</vt:lpstr>
      <vt:lpstr>Polymerase Chain Reaction- PCR</vt:lpstr>
      <vt:lpstr>Components of PCR</vt:lpstr>
      <vt:lpstr>UTI- PCR vs Traditional Culture    </vt:lpstr>
      <vt:lpstr>Antibiotic Resistance- Molecular vs Microbiology   </vt:lpstr>
      <vt:lpstr>ABR vs Sensitivity</vt:lpstr>
      <vt:lpstr>Reporting</vt:lpstr>
      <vt:lpstr>Antibiotic Stewardship CDC ABR Threats https://www.cdc.gov/drugresistance/biggest-threats.htm  </vt:lpstr>
      <vt:lpstr>Urinary Tract Infection Offering- PCR </vt:lpstr>
      <vt:lpstr>UTI Marketing Material  </vt:lpstr>
      <vt:lpstr>Fully Loaded Requisition  Molecular Testing </vt:lpstr>
      <vt:lpstr>Billing/Coverage- CMS LCD </vt:lpstr>
      <vt:lpstr>Call Points/Questions    </vt:lpstr>
      <vt:lpstr>Competitive Intelligence</vt:lpstr>
      <vt:lpstr>Favorite Quote</vt:lpstr>
      <vt:lpstr>Question and Answers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Urinary Tract Infection (UTI)         Prepared By: Shawn Glassman</dc:title>
  <dc:creator>Shawn Glassman</dc:creator>
  <cp:lastModifiedBy>Shawn Glassman</cp:lastModifiedBy>
  <cp:revision>2</cp:revision>
  <dcterms:created xsi:type="dcterms:W3CDTF">2023-06-22T03:51:34Z</dcterms:created>
  <dcterms:modified xsi:type="dcterms:W3CDTF">2023-06-22T08:08:06Z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0x010100C5BE8932D32D0448BB67E269935966A1</vt:lpwstr>
  </property>
</Properties>
</file>